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나눔고딕" panose="020D0604000000000000" pitchFamily="50" charset="-127"/>
      <p:regular r:id="rId17"/>
    </p:embeddedFont>
    <p:embeddedFont>
      <p:font typeface="나눔바른고딕" panose="020B0603020101020101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  <p:embeddedFont>
      <p:font typeface="배달의민족 주아" panose="0202060302010102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5F27"/>
    <a:srgbClr val="C98A3C"/>
    <a:srgbClr val="E6E6E6"/>
    <a:srgbClr val="ED7D31"/>
    <a:srgbClr val="908F7E"/>
    <a:srgbClr val="DAD6CF"/>
    <a:srgbClr val="F06547"/>
    <a:srgbClr val="E6AA5F"/>
    <a:srgbClr val="E4A655"/>
    <a:srgbClr val="E9A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6298A-539E-49F2-BD18-32F6EB4C07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8B8793-5601-4BA9-A32E-8AFB7EA53C1A}">
      <dgm:prSet/>
      <dgm:spPr/>
      <dgm:t>
        <a:bodyPr/>
        <a:lstStyle/>
        <a:p>
          <a:r>
            <a:rPr lang="ko-KR" dirty="0">
              <a:latin typeface="나눔고딕" panose="020D0604000000000000" pitchFamily="50" charset="-127"/>
              <a:ea typeface="나눔고딕" panose="020D0604000000000000" pitchFamily="50" charset="-127"/>
            </a:rPr>
            <a:t>업무 내용</a:t>
          </a:r>
          <a:endParaRPr 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6F1C2F1-B947-499E-A27D-64BFCBD83381}" type="parTrans" cxnId="{B20F0614-109E-4099-B563-E6EBEC22FA62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340D5D7-F618-4984-806C-1003D9FE0BAD}" type="sibTrans" cxnId="{B20F0614-109E-4099-B563-E6EBEC22FA62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6B3134F8-B213-42F5-AFB0-A1BB72AFB2DC}">
      <dgm:prSet/>
      <dgm:spPr/>
      <dgm:t>
        <a:bodyPr/>
        <a:lstStyle/>
        <a:p>
          <a:r>
            <a:rPr lang="en-US" dirty="0">
              <a:latin typeface="나눔고딕" panose="020D0604000000000000" pitchFamily="50" charset="-127"/>
              <a:ea typeface="나눔고딕" panose="020D0604000000000000" pitchFamily="50" charset="-127"/>
            </a:rPr>
            <a:t>RMFS </a:t>
          </a:r>
          <a:r>
            <a:rPr lang="ko-KR" dirty="0">
              <a:latin typeface="나눔고딕" panose="020D0604000000000000" pitchFamily="50" charset="-127"/>
              <a:ea typeface="나눔고딕" panose="020D0604000000000000" pitchFamily="50" charset="-127"/>
            </a:rPr>
            <a:t>환경</a:t>
          </a:r>
          <a:endParaRPr 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C3F06B58-B31D-4351-BE93-B1830BAD111A}" type="parTrans" cxnId="{5DCDEEB9-6E46-432F-92C8-13BEB3B05359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00EEA00-2466-453C-BA20-99D496736C00}" type="sibTrans" cxnId="{5DCDEEB9-6E46-432F-92C8-13BEB3B05359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A4DB003-C46B-4AF8-87B8-CF8BB8090799}">
      <dgm:prSet/>
      <dgm:spPr/>
      <dgm:t>
        <a:bodyPr/>
        <a:lstStyle/>
        <a:p>
          <a:r>
            <a:rPr lang="en-US" dirty="0">
              <a:latin typeface="나눔고딕" panose="020D0604000000000000" pitchFamily="50" charset="-127"/>
              <a:ea typeface="나눔고딕" panose="020D0604000000000000" pitchFamily="50" charset="-127"/>
            </a:rPr>
            <a:t>Isaac Sim</a:t>
          </a:r>
        </a:p>
      </dgm:t>
    </dgm:pt>
    <dgm:pt modelId="{CD72C3E6-FE1E-42E4-A2DB-786E2B5C1996}" type="parTrans" cxnId="{EA3BF054-240D-42CD-AE8E-8C1BBB17246C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5533E92-DC76-4408-95AA-BE63D2D2223E}" type="sibTrans" cxnId="{EA3BF054-240D-42CD-AE8E-8C1BBB17246C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E35BDC-F5AF-444B-BBA8-1D7D864DB3A0}">
      <dgm:prSet/>
      <dgm:spPr/>
      <dgm:t>
        <a:bodyPr/>
        <a:lstStyle/>
        <a:p>
          <a:r>
            <a:rPr lang="en-US" dirty="0">
              <a:latin typeface="나눔고딕" panose="020D0604000000000000" pitchFamily="50" charset="-127"/>
              <a:ea typeface="나눔고딕" panose="020D0604000000000000" pitchFamily="50" charset="-127"/>
            </a:rPr>
            <a:t>Gazebo</a:t>
          </a:r>
        </a:p>
      </dgm:t>
    </dgm:pt>
    <dgm:pt modelId="{E23ABAF8-8CF4-4128-A7F4-0DE708285B8F}" type="parTrans" cxnId="{DFCBDD05-2662-45B3-9519-D1185FB2245F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1825240-387E-4977-B5C9-4D128B41010D}" type="sibTrans" cxnId="{DFCBDD05-2662-45B3-9519-D1185FB2245F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C1A4F16-3370-46BA-9F5A-323A2540FB6B}">
      <dgm:prSet/>
      <dgm:spPr>
        <a:solidFill>
          <a:srgbClr val="F06547"/>
        </a:solidFill>
      </dgm:spPr>
      <dgm:t>
        <a:bodyPr/>
        <a:lstStyle/>
        <a:p>
          <a:r>
            <a:rPr lang="ko-KR" dirty="0">
              <a:latin typeface="나눔고딕" panose="020D0604000000000000" pitchFamily="50" charset="-127"/>
              <a:ea typeface="나눔고딕" panose="020D0604000000000000" pitchFamily="50" charset="-127"/>
            </a:rPr>
            <a:t>배운 내용</a:t>
          </a:r>
          <a:endParaRPr 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C5D317D-4B13-4D75-8A05-D40A23C0B280}" type="parTrans" cxnId="{E00F69FE-91F5-4F90-A7C5-7BD0A66FD389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1833F21-CF75-4C8A-AFBC-39F35E00E091}" type="sibTrans" cxnId="{E00F69FE-91F5-4F90-A7C5-7BD0A66FD389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5DDDCE8-C7EF-4A51-A4DC-4B607C611049}">
      <dgm:prSet/>
      <dgm:spPr>
        <a:solidFill>
          <a:srgbClr val="908F7E"/>
        </a:solidFill>
      </dgm:spPr>
      <dgm:t>
        <a:bodyPr/>
        <a:lstStyle/>
        <a:p>
          <a:r>
            <a:rPr lang="ko-KR" dirty="0">
              <a:latin typeface="나눔고딕" panose="020D0604000000000000" pitchFamily="50" charset="-127"/>
              <a:ea typeface="나눔고딕" panose="020D0604000000000000" pitchFamily="50" charset="-127"/>
            </a:rPr>
            <a:t>소감</a:t>
          </a:r>
          <a:endParaRPr 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825017D-FF8E-42E1-9DA3-C295102EBA77}" type="parTrans" cxnId="{F621E5DA-1F8C-459B-8EAD-5AB2AC850D57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5258212-F7AA-4B92-81F4-F207BD543FC8}" type="sibTrans" cxnId="{F621E5DA-1F8C-459B-8EAD-5AB2AC850D57}">
      <dgm:prSet/>
      <dgm:spPr/>
      <dgm:t>
        <a:bodyPr/>
        <a:lstStyle/>
        <a:p>
          <a:endParaRPr 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EEF29A5-7300-4BC5-8CD8-96F0498378B6}" type="pres">
      <dgm:prSet presAssocID="{00B6298A-539E-49F2-BD18-32F6EB4C0737}" presName="linear" presStyleCnt="0">
        <dgm:presLayoutVars>
          <dgm:animLvl val="lvl"/>
          <dgm:resizeHandles val="exact"/>
        </dgm:presLayoutVars>
      </dgm:prSet>
      <dgm:spPr/>
    </dgm:pt>
    <dgm:pt modelId="{EE52947E-0895-4EAD-914A-6413AFD87798}" type="pres">
      <dgm:prSet presAssocID="{298B8793-5601-4BA9-A32E-8AFB7EA53C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C24C82-BFA9-4335-A860-46E070A14756}" type="pres">
      <dgm:prSet presAssocID="{298B8793-5601-4BA9-A32E-8AFB7EA53C1A}" presName="childText" presStyleLbl="revTx" presStyleIdx="0" presStyleCnt="1">
        <dgm:presLayoutVars>
          <dgm:bulletEnabled val="1"/>
        </dgm:presLayoutVars>
      </dgm:prSet>
      <dgm:spPr/>
    </dgm:pt>
    <dgm:pt modelId="{FCD4C651-B25B-4C6A-8E86-CA827C089E6C}" type="pres">
      <dgm:prSet presAssocID="{8C1A4F16-3370-46BA-9F5A-323A2540FB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D16C6F-BBA0-4852-88AD-CF75702C862C}" type="pres">
      <dgm:prSet presAssocID="{71833F21-CF75-4C8A-AFBC-39F35E00E091}" presName="spacer" presStyleCnt="0"/>
      <dgm:spPr/>
    </dgm:pt>
    <dgm:pt modelId="{73564CA7-F822-4EA6-A934-8ED7E48CA22F}" type="pres">
      <dgm:prSet presAssocID="{75DDDCE8-C7EF-4A51-A4DC-4B607C61104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FCBDD05-2662-45B3-9519-D1185FB2245F}" srcId="{298B8793-5601-4BA9-A32E-8AFB7EA53C1A}" destId="{43E35BDC-F5AF-444B-BBA8-1D7D864DB3A0}" srcOrd="2" destOrd="0" parTransId="{E23ABAF8-8CF4-4128-A7F4-0DE708285B8F}" sibTransId="{91825240-387E-4977-B5C9-4D128B41010D}"/>
    <dgm:cxn modelId="{B20F0614-109E-4099-B563-E6EBEC22FA62}" srcId="{00B6298A-539E-49F2-BD18-32F6EB4C0737}" destId="{298B8793-5601-4BA9-A32E-8AFB7EA53C1A}" srcOrd="0" destOrd="0" parTransId="{C6F1C2F1-B947-499E-A27D-64BFCBD83381}" sibTransId="{0340D5D7-F618-4984-806C-1003D9FE0BAD}"/>
    <dgm:cxn modelId="{8FA5A71A-3672-424C-96BE-C8E1F5CE79D8}" type="presOf" srcId="{00B6298A-539E-49F2-BD18-32F6EB4C0737}" destId="{FEEF29A5-7300-4BC5-8CD8-96F0498378B6}" srcOrd="0" destOrd="0" presId="urn:microsoft.com/office/officeart/2005/8/layout/vList2"/>
    <dgm:cxn modelId="{EA3BF054-240D-42CD-AE8E-8C1BBB17246C}" srcId="{298B8793-5601-4BA9-A32E-8AFB7EA53C1A}" destId="{0A4DB003-C46B-4AF8-87B8-CF8BB8090799}" srcOrd="1" destOrd="0" parTransId="{CD72C3E6-FE1E-42E4-A2DB-786E2B5C1996}" sibTransId="{15533E92-DC76-4408-95AA-BE63D2D2223E}"/>
    <dgm:cxn modelId="{9A79D277-BB40-4A39-A666-3D9F760A1706}" type="presOf" srcId="{43E35BDC-F5AF-444B-BBA8-1D7D864DB3A0}" destId="{9CC24C82-BFA9-4335-A860-46E070A14756}" srcOrd="0" destOrd="2" presId="urn:microsoft.com/office/officeart/2005/8/layout/vList2"/>
    <dgm:cxn modelId="{5DCDEEB9-6E46-432F-92C8-13BEB3B05359}" srcId="{298B8793-5601-4BA9-A32E-8AFB7EA53C1A}" destId="{6B3134F8-B213-42F5-AFB0-A1BB72AFB2DC}" srcOrd="0" destOrd="0" parTransId="{C3F06B58-B31D-4351-BE93-B1830BAD111A}" sibTransId="{500EEA00-2466-453C-BA20-99D496736C00}"/>
    <dgm:cxn modelId="{93B47ABF-E26D-4AC4-AA7B-3465F85D9948}" type="presOf" srcId="{0A4DB003-C46B-4AF8-87B8-CF8BB8090799}" destId="{9CC24C82-BFA9-4335-A860-46E070A14756}" srcOrd="0" destOrd="1" presId="urn:microsoft.com/office/officeart/2005/8/layout/vList2"/>
    <dgm:cxn modelId="{D41642D0-21F2-442F-9FBE-5F9BF64363C8}" type="presOf" srcId="{8C1A4F16-3370-46BA-9F5A-323A2540FB6B}" destId="{FCD4C651-B25B-4C6A-8E86-CA827C089E6C}" srcOrd="0" destOrd="0" presId="urn:microsoft.com/office/officeart/2005/8/layout/vList2"/>
    <dgm:cxn modelId="{F621E5DA-1F8C-459B-8EAD-5AB2AC850D57}" srcId="{00B6298A-539E-49F2-BD18-32F6EB4C0737}" destId="{75DDDCE8-C7EF-4A51-A4DC-4B607C611049}" srcOrd="2" destOrd="0" parTransId="{A825017D-FF8E-42E1-9DA3-C295102EBA77}" sibTransId="{D5258212-F7AA-4B92-81F4-F207BD543FC8}"/>
    <dgm:cxn modelId="{5C3914DD-B940-42E7-98B5-6ECE4F483F84}" type="presOf" srcId="{298B8793-5601-4BA9-A32E-8AFB7EA53C1A}" destId="{EE52947E-0895-4EAD-914A-6413AFD87798}" srcOrd="0" destOrd="0" presId="urn:microsoft.com/office/officeart/2005/8/layout/vList2"/>
    <dgm:cxn modelId="{E34260E5-A9DC-46AA-92B3-C06BA5476895}" type="presOf" srcId="{6B3134F8-B213-42F5-AFB0-A1BB72AFB2DC}" destId="{9CC24C82-BFA9-4335-A860-46E070A14756}" srcOrd="0" destOrd="0" presId="urn:microsoft.com/office/officeart/2005/8/layout/vList2"/>
    <dgm:cxn modelId="{FFD633EE-47CD-482F-938D-187BC2BBC756}" type="presOf" srcId="{75DDDCE8-C7EF-4A51-A4DC-4B607C611049}" destId="{73564CA7-F822-4EA6-A934-8ED7E48CA22F}" srcOrd="0" destOrd="0" presId="urn:microsoft.com/office/officeart/2005/8/layout/vList2"/>
    <dgm:cxn modelId="{E00F69FE-91F5-4F90-A7C5-7BD0A66FD389}" srcId="{00B6298A-539E-49F2-BD18-32F6EB4C0737}" destId="{8C1A4F16-3370-46BA-9F5A-323A2540FB6B}" srcOrd="1" destOrd="0" parTransId="{DC5D317D-4B13-4D75-8A05-D40A23C0B280}" sibTransId="{71833F21-CF75-4C8A-AFBC-39F35E00E091}"/>
    <dgm:cxn modelId="{C7E2238F-1791-4E8E-96D0-A559157C00EA}" type="presParOf" srcId="{FEEF29A5-7300-4BC5-8CD8-96F0498378B6}" destId="{EE52947E-0895-4EAD-914A-6413AFD87798}" srcOrd="0" destOrd="0" presId="urn:microsoft.com/office/officeart/2005/8/layout/vList2"/>
    <dgm:cxn modelId="{C0B2A9E1-A19B-4CAE-9242-21A9D21EFBDC}" type="presParOf" srcId="{FEEF29A5-7300-4BC5-8CD8-96F0498378B6}" destId="{9CC24C82-BFA9-4335-A860-46E070A14756}" srcOrd="1" destOrd="0" presId="urn:microsoft.com/office/officeart/2005/8/layout/vList2"/>
    <dgm:cxn modelId="{12C9A104-AE73-4EBA-8CDB-A220DFD42980}" type="presParOf" srcId="{FEEF29A5-7300-4BC5-8CD8-96F0498378B6}" destId="{FCD4C651-B25B-4C6A-8E86-CA827C089E6C}" srcOrd="2" destOrd="0" presId="urn:microsoft.com/office/officeart/2005/8/layout/vList2"/>
    <dgm:cxn modelId="{F62BA5F4-7E64-4BDA-B5E3-7655E00E526E}" type="presParOf" srcId="{FEEF29A5-7300-4BC5-8CD8-96F0498378B6}" destId="{F2D16C6F-BBA0-4852-88AD-CF75702C862C}" srcOrd="3" destOrd="0" presId="urn:microsoft.com/office/officeart/2005/8/layout/vList2"/>
    <dgm:cxn modelId="{4F2070B9-BF53-485C-8A5F-3FF433DCE25E}" type="presParOf" srcId="{FEEF29A5-7300-4BC5-8CD8-96F0498378B6}" destId="{73564CA7-F822-4EA6-A934-8ED7E48CA22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2947E-0895-4EAD-914A-6413AFD87798}">
      <dsp:nvSpPr>
        <dsp:cNvPr id="0" name=""/>
        <dsp:cNvSpPr/>
      </dsp:nvSpPr>
      <dsp:spPr>
        <a:xfrm>
          <a:off x="0" y="40269"/>
          <a:ext cx="5257800" cy="106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8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업무 내용</a:t>
          </a:r>
          <a:endParaRPr lang="en-US" sz="38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52089" y="92358"/>
        <a:ext cx="5153622" cy="962862"/>
      </dsp:txXfrm>
    </dsp:sp>
    <dsp:sp modelId="{9CC24C82-BFA9-4335-A860-46E070A14756}">
      <dsp:nvSpPr>
        <dsp:cNvPr id="0" name=""/>
        <dsp:cNvSpPr/>
      </dsp:nvSpPr>
      <dsp:spPr>
        <a:xfrm>
          <a:off x="0" y="1107309"/>
          <a:ext cx="5257800" cy="188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RMFS </a:t>
          </a:r>
          <a:r>
            <a:rPr lang="ko-KR" sz="30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환경</a:t>
          </a:r>
          <a:endParaRPr lang="en-US" sz="30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Isaac Sim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Gazebo</a:t>
          </a:r>
        </a:p>
      </dsp:txBody>
      <dsp:txXfrm>
        <a:off x="0" y="1107309"/>
        <a:ext cx="5257800" cy="1887840"/>
      </dsp:txXfrm>
    </dsp:sp>
    <dsp:sp modelId="{FCD4C651-B25B-4C6A-8E86-CA827C089E6C}">
      <dsp:nvSpPr>
        <dsp:cNvPr id="0" name=""/>
        <dsp:cNvSpPr/>
      </dsp:nvSpPr>
      <dsp:spPr>
        <a:xfrm>
          <a:off x="0" y="2995149"/>
          <a:ext cx="5257800" cy="1067040"/>
        </a:xfrm>
        <a:prstGeom prst="roundRect">
          <a:avLst/>
        </a:prstGeom>
        <a:solidFill>
          <a:srgbClr val="F065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8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배운 내용</a:t>
          </a:r>
          <a:endParaRPr lang="en-US" sz="38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52089" y="3047238"/>
        <a:ext cx="5153622" cy="962862"/>
      </dsp:txXfrm>
    </dsp:sp>
    <dsp:sp modelId="{73564CA7-F822-4EA6-A934-8ED7E48CA22F}">
      <dsp:nvSpPr>
        <dsp:cNvPr id="0" name=""/>
        <dsp:cNvSpPr/>
      </dsp:nvSpPr>
      <dsp:spPr>
        <a:xfrm>
          <a:off x="0" y="4171629"/>
          <a:ext cx="5257800" cy="1067040"/>
        </a:xfrm>
        <a:prstGeom prst="roundRect">
          <a:avLst/>
        </a:prstGeom>
        <a:solidFill>
          <a:srgbClr val="908F7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8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소감</a:t>
          </a:r>
          <a:endParaRPr lang="en-US" sz="38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>
        <a:off x="52089" y="4223718"/>
        <a:ext cx="5153622" cy="962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BD858-429B-46E1-89E4-2D34B2CB3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BE1C20-0F5E-4CB7-90DD-A62748974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D891A-5F43-45F6-9007-0ADD7EF4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E67F2-F20B-4CB8-9037-60197AEA0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79C114-D762-42FB-BF45-5130EE52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6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A93D5-69B8-428E-B169-9E19A802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6A8636-37B5-4AF5-B5E6-D2768068F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9D3ECB-EE9D-4303-9CE5-C136312C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F15751-0F21-43AA-AB3B-15179B13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732C2-8FF0-4128-B010-ACA0E17B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41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9A0EC4-A561-494A-A9ED-1612FDF91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7DD243-3DA6-45F1-9297-AAE8852FE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FC5FA-E272-46A0-8816-A21F97AC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FFFDC2-A997-4965-9CAA-8EA8EFD7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11462-BE68-4CF9-9367-92B3C406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7E32B-8662-4954-9F92-5D455DF2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17E5ED-9C59-417D-BD05-F2CAFF0E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013EE9-8619-49FE-81EA-F087C563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E5104-502F-449B-BAC0-D4B6F910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A5F927-7076-4F17-B2D3-9785BBBB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26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067DD-8787-41EA-9B32-485B75DB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E22C43-3E2F-455B-B518-95FF24AFA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73489-0F75-4D97-8F2C-B5E7807D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7C7D2E-3533-45DE-A40A-1217EA55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4E939-798E-4DD4-94B6-8F6FED10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52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23854-D12B-4E2A-926E-218BED9A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7FDCD-58AD-420B-8A26-E219A313D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B877C2-A52F-4F8D-9DF8-1D08FB339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86653-D2FB-48EF-8588-742697E4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2F3210-9134-40B9-A203-FFE87AD0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D8841-561A-42BA-BDA2-89012885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60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B95DB-6F28-4188-A8E8-DB8C6198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9EDA1A-3D10-4708-B12A-1A15A0B17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07307F-41B3-421D-B7EB-A62CD01AA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2E3C18-044B-469D-A6B9-C3EB9E714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763C14-3C90-4C65-B545-039644112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6A4A7A-6512-4A3E-A483-E7B47E78B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686E82-D793-4A35-9BB9-38620DE3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70716F-5B5A-415E-BA2A-20410429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4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5CF6B-E4B6-42FD-A8C3-B01AC827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621C84-8753-46B2-BE42-7184EED1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038F4A-D966-4F18-BF35-565BA1747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3539A5-6414-48ED-94EC-EC787636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6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82A3B8-5BCB-4671-ACA0-6BAF86D29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8ECF1F-158E-482B-8EEF-1279FA44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B32539-FF29-4415-B071-701B3023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1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77681-50E5-4913-9E1C-C18BE53D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3C131-6ADA-4B59-B4F0-EEEECB2F8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5B765-C644-4743-BAE3-7D298EE11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4259C-3172-4D4A-AD59-684765CA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03CC2-C8EE-4BFA-AB62-A300DD84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BF582-0E36-4A9F-8667-C963FAFA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5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AA4F9-BABE-422A-9259-9E3A36EC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D2A122-214F-4627-920E-1F4A2081D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9999EF-256A-4168-A9FC-0FB60594B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AD8DC9-7054-4B44-ADBC-1047979F0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2CF281-42E7-4AB9-8D36-F6BA44C9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BD7D38-61CA-46F1-8684-66672BBD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77EC26-A452-4549-89A4-E01361ED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4C071F-01F2-4849-AED7-72E088B0D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90D92-65D2-48E2-925D-16B49F773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6714B-458D-41E8-A067-A187782F2CC5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D4833-FDFE-422C-912B-9508D978E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A33FB-7214-4A02-836B-68CBB2553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A85CE-EC72-49B1-A59B-FEEF77887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6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43FEAC-4E2F-4153-BB29-8164238A1F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0000"/>
                </a:schemeClr>
              </a:gs>
              <a:gs pos="100000">
                <a:schemeClr val="tx1">
                  <a:alpha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C3CCF-1531-4752-B064-7E3251CB25A1}"/>
              </a:ext>
            </a:extLst>
          </p:cNvPr>
          <p:cNvSpPr txBox="1"/>
          <p:nvPr/>
        </p:nvSpPr>
        <p:spPr>
          <a:xfrm>
            <a:off x="758756" y="1859340"/>
            <a:ext cx="63257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Robotic Warehouse</a:t>
            </a:r>
          </a:p>
          <a:p>
            <a:r>
              <a:rPr lang="ko-KR" altLang="en-US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가상환경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CE161-CA37-49C8-A23E-D4198853B603}"/>
              </a:ext>
            </a:extLst>
          </p:cNvPr>
          <p:cNvSpPr txBox="1"/>
          <p:nvPr/>
        </p:nvSpPr>
        <p:spPr>
          <a:xfrm>
            <a:off x="758756" y="4866501"/>
            <a:ext cx="3408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자율형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연구실 김진우</a:t>
            </a:r>
          </a:p>
        </p:txBody>
      </p:sp>
      <p:pic>
        <p:nvPicPr>
          <p:cNvPr id="1030" name="Picture 6" descr="etri logo png 이미지 검색결과">
            <a:extLst>
              <a:ext uri="{FF2B5EF4-FFF2-40B4-BE49-F238E27FC236}">
                <a16:creationId xmlns:a16="http://schemas.microsoft.com/office/drawing/2014/main" id="{2D7938A3-3BED-4D79-9552-C28593E10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1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8686-F910-436A-939C-178CAF99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Gazebo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7D973-9697-482F-9061-F8802406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46328"/>
            <a:ext cx="10251332" cy="4109266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짐이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쌓여있는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solidFill>
                  <a:srgbClr val="8D5F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출발 지점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도착 지점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이동하는 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강화 학습으로 구현함</a:t>
            </a:r>
            <a:endParaRPr lang="en-US" altLang="ko-KR" sz="20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6" descr="etri logo png 이미지 검색결과">
            <a:extLst>
              <a:ext uri="{FF2B5EF4-FFF2-40B4-BE49-F238E27FC236}">
                <a16:creationId xmlns:a16="http://schemas.microsoft.com/office/drawing/2014/main" id="{0989602F-8041-4E90-BF60-DF7C3130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3C160C50-B663-4DC0-A9A1-6652C30FEF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236" y="3137697"/>
            <a:ext cx="5715000" cy="317182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8394FFD-F98A-44CA-88DF-B3103A3F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76725"/>
            <a:ext cx="2455544" cy="225941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7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0B7B0-EC68-44F2-954D-E320E9CEB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배운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Picture 6" descr="etri logo png 이미지 검색결과">
            <a:extLst>
              <a:ext uri="{FF2B5EF4-FFF2-40B4-BE49-F238E27FC236}">
                <a16:creationId xmlns:a16="http://schemas.microsoft.com/office/drawing/2014/main" id="{21A78E22-440B-4BAA-A5FE-34026894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9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8686-F910-436A-939C-178CAF99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배운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7D973-9697-482F-9061-F8802406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46328"/>
            <a:ext cx="10251332" cy="4109266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Actor Critic 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알고리즘</a:t>
            </a:r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관련 프로젝트 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Jetson community, </a:t>
            </a:r>
            <a:r>
              <a:rPr lang="en-US" altLang="ko-KR" sz="2400" dirty="0" err="1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RMFS 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환경과 지능형 물류 로봇의 연구 동향</a:t>
            </a:r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위한 시뮬레이션 환경 제작 방법 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Gym, Gazebo</a:t>
            </a:r>
          </a:p>
          <a:p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6" descr="etri logo png 이미지 검색결과">
            <a:extLst>
              <a:ext uri="{FF2B5EF4-FFF2-40B4-BE49-F238E27FC236}">
                <a16:creationId xmlns:a16="http://schemas.microsoft.com/office/drawing/2014/main" id="{0989602F-8041-4E90-BF60-DF7C3130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4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0B7B0-EC68-44F2-954D-E320E9CEB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소감</a:t>
            </a:r>
          </a:p>
        </p:txBody>
      </p:sp>
      <p:pic>
        <p:nvPicPr>
          <p:cNvPr id="4" name="Picture 6" descr="etri logo png 이미지 검색결과">
            <a:extLst>
              <a:ext uri="{FF2B5EF4-FFF2-40B4-BE49-F238E27FC236}">
                <a16:creationId xmlns:a16="http://schemas.microsoft.com/office/drawing/2014/main" id="{21A78E22-440B-4BAA-A5FE-34026894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52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8686-F910-436A-939C-178CAF99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7D973-9697-482F-9061-F8802406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07" y="1846328"/>
            <a:ext cx="10586986" cy="4109266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강화학습에 막연하게 관심만 있는 정도였는데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이해하고 간단한 연구를 진행할 수 있었습니다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RMFS 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환경과 지능형 물류 로봇에 대해 새롭게 알게 되었습니다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과정을 간접적으로 체험할 기회를 주시고 시야를 넓혀 주셔서 감사합니다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9" name="Picture 6" descr="etri logo png 이미지 검색결과">
            <a:extLst>
              <a:ext uri="{FF2B5EF4-FFF2-40B4-BE49-F238E27FC236}">
                <a16:creationId xmlns:a16="http://schemas.microsoft.com/office/drawing/2014/main" id="{0989602F-8041-4E90-BF60-DF7C3130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59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etri logo png 이미지 검색결과">
            <a:extLst>
              <a:ext uri="{FF2B5EF4-FFF2-40B4-BE49-F238E27FC236}">
                <a16:creationId xmlns:a16="http://schemas.microsoft.com/office/drawing/2014/main" id="{4030EBAE-474B-4A77-874D-9C04CB185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53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85951F-C4B4-4982-BEEE-53312DC6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etri logo png 이미지 검색결과">
            <a:extLst>
              <a:ext uri="{FF2B5EF4-FFF2-40B4-BE49-F238E27FC236}">
                <a16:creationId xmlns:a16="http://schemas.microsoft.com/office/drawing/2014/main" id="{6FBD28E0-0287-4848-AE9C-6A88C468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50D290DE-35C7-48E1-8A0A-43A67F3F3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465699"/>
              </p:ext>
            </p:extLst>
          </p:nvPr>
        </p:nvGraphicFramePr>
        <p:xfrm>
          <a:off x="6099048" y="621792"/>
          <a:ext cx="5257800" cy="5278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169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0B7B0-EC68-44F2-954D-E320E9CEB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업무 내용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5F3685-C0D0-40BB-9D9F-B7C0CC0BD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RMFS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Isaac Sim</a:t>
            </a:r>
          </a:p>
          <a:p>
            <a:pPr lvl="0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Gazebo</a:t>
            </a:r>
          </a:p>
        </p:txBody>
      </p:sp>
      <p:pic>
        <p:nvPicPr>
          <p:cNvPr id="4" name="Picture 6" descr="etri logo png 이미지 검색결과">
            <a:extLst>
              <a:ext uri="{FF2B5EF4-FFF2-40B4-BE49-F238E27FC236}">
                <a16:creationId xmlns:a16="http://schemas.microsoft.com/office/drawing/2014/main" id="{21A78E22-440B-4BAA-A5FE-34026894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61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8686-F910-436A-939C-178CAF99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RMFS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8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Robotic Mobile Fulfillment Systems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7D973-9697-482F-9061-F8802406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ko-KR" altLang="en-US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물류 로봇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집품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포장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운송 등을 수행하는 환경</a:t>
            </a:r>
            <a:endParaRPr lang="en-US" altLang="ko-KR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아마존 물류 센터의 ‘</a:t>
            </a:r>
            <a:r>
              <a:rPr lang="ko-KR" altLang="en-US" sz="2000" b="0" i="0" dirty="0" err="1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키바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en-US" altLang="ko-KR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트위니의</a:t>
            </a:r>
            <a:r>
              <a:rPr lang="ko-KR" altLang="en-US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dirty="0" err="1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나르고와</a:t>
            </a:r>
            <a:r>
              <a:rPr lang="ko-KR" altLang="en-US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따르고</a:t>
            </a:r>
            <a:r>
              <a:rPr lang="en-US" altLang="ko-KR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6" descr="etri logo png 이미지 검색결과">
            <a:extLst>
              <a:ext uri="{FF2B5EF4-FFF2-40B4-BE49-F238E27FC236}">
                <a16:creationId xmlns:a16="http://schemas.microsoft.com/office/drawing/2014/main" id="{0989602F-8041-4E90-BF60-DF7C3130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4DF26345-C127-4F03-B657-9DB4D05C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20962"/>
            <a:ext cx="5593404" cy="309093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키바 로봇 이미지 검색결과">
            <a:extLst>
              <a:ext uri="{FF2B5EF4-FFF2-40B4-BE49-F238E27FC236}">
                <a16:creationId xmlns:a16="http://schemas.microsoft.com/office/drawing/2014/main" id="{927416D0-99AD-4DC9-B5BB-06AB12BA3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686" y="3663409"/>
            <a:ext cx="4354032" cy="220604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33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8686-F910-436A-939C-178CAF99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RMFS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7D973-9697-482F-9061-F8802406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851204"/>
            <a:ext cx="6340812" cy="2002894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전자상거래 이용률 </a:t>
            </a:r>
            <a:r>
              <a:rPr lang="ko-KR" altLang="en-US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상승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물류 로봇에 대한 수요 증가</a:t>
            </a:r>
            <a:endParaRPr lang="en-US" altLang="ko-KR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주문처리율이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 정도 개선</a:t>
            </a:r>
            <a:endParaRPr lang="en-US" altLang="ko-KR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택배 직원 </a:t>
            </a:r>
            <a:r>
              <a:rPr lang="ko-KR" altLang="en-US" dirty="0" err="1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과로사</a:t>
            </a:r>
            <a:r>
              <a:rPr lang="ko-KR" altLang="en-US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사회적 문제 해결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6" descr="etri logo png 이미지 검색결과">
            <a:extLst>
              <a:ext uri="{FF2B5EF4-FFF2-40B4-BE49-F238E27FC236}">
                <a16:creationId xmlns:a16="http://schemas.microsoft.com/office/drawing/2014/main" id="{0989602F-8041-4E90-BF60-DF7C3130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쿠팡 과로사 이미지 검색결과">
            <a:extLst>
              <a:ext uri="{FF2B5EF4-FFF2-40B4-BE49-F238E27FC236}">
                <a16:creationId xmlns:a16="http://schemas.microsoft.com/office/drawing/2014/main" id="{F3897B96-11AA-43EB-8044-F9F8BF8CD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11" y="2623289"/>
            <a:ext cx="4336914" cy="245872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3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8686-F910-436A-939C-178CAF99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RMFS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7D973-9697-482F-9061-F8802406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328"/>
            <a:ext cx="10515599" cy="4109266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물류 로봇을 여러 대 사용하면 충돌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deadlock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등의 문제 발생</a:t>
            </a:r>
            <a:endParaRPr lang="en-US" altLang="ko-KR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Multi-Agent Path Finding problem(MAPF)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의 해결 방법</a:t>
            </a:r>
            <a:endParaRPr lang="en-US" altLang="ko-KR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FAR, BCP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수학 알고리즘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사용</a:t>
            </a:r>
            <a:endParaRPr lang="en-US" altLang="ko-KR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물류 창고의 크기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로봇의 수가 증가하였을 때 잘 동작하지 않는다</a:t>
            </a:r>
            <a:endParaRPr lang="en-US" altLang="ko-KR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Multi-Agent Reinforcement Learning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적용</a:t>
            </a:r>
            <a:endParaRPr lang="en-US" altLang="ko-KR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현재 사용되는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2D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시뮬레이션 환경에서는 물리적 영향을 고려하지 못함</a:t>
            </a:r>
            <a:endParaRPr lang="en-US" altLang="ko-KR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로봇에 적용하기 어려움</a:t>
            </a:r>
            <a:endParaRPr lang="en-US" altLang="ko-KR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6" descr="etri logo png 이미지 검색결과">
            <a:extLst>
              <a:ext uri="{FF2B5EF4-FFF2-40B4-BE49-F238E27FC236}">
                <a16:creationId xmlns:a16="http://schemas.microsoft.com/office/drawing/2014/main" id="{0989602F-8041-4E90-BF60-DF7C3130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1DCFD-50C2-4827-82B9-EB09DFCE49AE}"/>
              </a:ext>
            </a:extLst>
          </p:cNvPr>
          <p:cNvSpPr txBox="1"/>
          <p:nvPr/>
        </p:nvSpPr>
        <p:spPr>
          <a:xfrm>
            <a:off x="838200" y="5338289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2400" b="0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 환경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실제 로봇에 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할 수 있는 가상 환경 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87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8686-F910-436A-939C-178CAF99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가상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7D973-9697-482F-9061-F8802406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328"/>
            <a:ext cx="10515599" cy="41092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RAWSim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-O</a:t>
            </a:r>
          </a:p>
          <a:p>
            <a:pPr>
              <a:buFontTx/>
              <a:buChar char="-"/>
            </a:pPr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Alphabet Soup framework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기반 </a:t>
            </a:r>
            <a:r>
              <a:rPr lang="en-US" altLang="ko-KR" sz="13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(Stanford AI Lab)</a:t>
            </a:r>
            <a:endParaRPr lang="en-US" altLang="ko-KR" sz="2400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C# 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sz="2400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FAR, BCP 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 수학 알고리즘을 적용 가능</a:t>
            </a:r>
            <a:endParaRPr lang="en-US" altLang="ko-KR" sz="2400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로봇 개발</a:t>
            </a:r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 어려움</a:t>
            </a:r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buAutoNum type="arabicPeriod"/>
            </a:pPr>
            <a:endParaRPr lang="en-US" altLang="ko-KR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dirty="0">
                <a:solidFill>
                  <a:srgbClr val="2429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Gym </a:t>
            </a:r>
            <a:r>
              <a:rPr lang="ko-KR" altLang="en-US" dirty="0">
                <a:solidFill>
                  <a:srgbClr val="24292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  <a:endParaRPr lang="en-US" altLang="ko-KR" dirty="0">
              <a:solidFill>
                <a:srgbClr val="24292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en-US" altLang="ko-KR" sz="22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2D RMFS </a:t>
            </a:r>
            <a:r>
              <a:rPr lang="ko-KR" altLang="en-US" sz="22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 환경</a:t>
            </a:r>
            <a:endParaRPr lang="en-US" altLang="ko-KR" sz="2200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22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 가능</a:t>
            </a:r>
            <a:endParaRPr lang="en-US" altLang="ko-KR" sz="22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Tx/>
              <a:buChar char="-"/>
            </a:pPr>
            <a:r>
              <a:rPr lang="ko-KR" altLang="en-US" sz="22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실제 로봇에 적용하기 어려움</a:t>
            </a:r>
            <a:endParaRPr lang="en-US" altLang="ko-KR" sz="2200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6" descr="etri logo png 이미지 검색결과">
            <a:extLst>
              <a:ext uri="{FF2B5EF4-FFF2-40B4-BE49-F238E27FC236}">
                <a16:creationId xmlns:a16="http://schemas.microsoft.com/office/drawing/2014/main" id="{0989602F-8041-4E90-BF60-DF7C3130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Larger instance">
            <a:extLst>
              <a:ext uri="{FF2B5EF4-FFF2-40B4-BE49-F238E27FC236}">
                <a16:creationId xmlns:a16="http://schemas.microsoft.com/office/drawing/2014/main" id="{9CC5B81D-E7A5-4E75-B185-81C37683E8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88" y="2551366"/>
            <a:ext cx="5101712" cy="254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09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8686-F910-436A-939C-178CAF99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Isaac Sim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7D973-9697-482F-9061-F8802406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328"/>
            <a:ext cx="10515599" cy="4109266"/>
          </a:xfrm>
        </p:spPr>
        <p:txBody>
          <a:bodyPr>
            <a:normAutofit/>
          </a:bodyPr>
          <a:lstStyle/>
          <a:p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NVIDIA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제공하는 로봇</a:t>
            </a:r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 툴</a:t>
            </a:r>
            <a:endParaRPr lang="en-US" altLang="ko-KR" sz="2400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사실적이고 충실도가 높은 물리효과 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환경에서 로봇을 가져오고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빌드하고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제작할 수 있는 가상 협업 플랫폼</a:t>
            </a:r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 공개되어 </a:t>
            </a:r>
            <a:r>
              <a:rPr lang="ko-KR" altLang="en-US" sz="2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방법에 대한 안내가 부족함</a:t>
            </a:r>
            <a:endParaRPr lang="en-US" altLang="ko-KR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예제를 모두 해보았지만</a:t>
            </a:r>
            <a:r>
              <a:rPr lang="en-US" altLang="ko-KR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환경과 로봇을 변경할 수 있는 방법을 못 찾아서 포기함</a:t>
            </a:r>
            <a:endParaRPr lang="en-US" altLang="ko-KR" sz="20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6" descr="etri logo png 이미지 검색결과">
            <a:extLst>
              <a:ext uri="{FF2B5EF4-FFF2-40B4-BE49-F238E27FC236}">
                <a16:creationId xmlns:a16="http://schemas.microsoft.com/office/drawing/2014/main" id="{0989602F-8041-4E90-BF60-DF7C3130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86520D1-D3F5-4E68-A23D-FF265C7C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97" y="4013559"/>
            <a:ext cx="3707858" cy="254447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8EBB9FA-50DF-46D5-9974-A5B938DD1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4" y="4013559"/>
            <a:ext cx="4081158" cy="25507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28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A8686-F910-436A-939C-178CAF99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Gazebo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7D973-9697-482F-9061-F8802406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328"/>
            <a:ext cx="10515599" cy="4109266"/>
          </a:xfrm>
        </p:spPr>
        <p:txBody>
          <a:bodyPr>
            <a:normAutofit/>
          </a:bodyPr>
          <a:lstStyle/>
          <a:p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ROS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사용하는 로봇</a:t>
            </a:r>
            <a:r>
              <a:rPr lang="en-US" altLang="ko-KR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 툴</a:t>
            </a:r>
            <a:endParaRPr lang="en-US" altLang="ko-KR" sz="2400" b="0" i="0" dirty="0">
              <a:solidFill>
                <a:srgbClr val="24292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Isaac Sim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동일하게 물리효과 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환경에서 로봇을 가져오고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제작할 수 있</a:t>
            </a:r>
            <a:r>
              <a:rPr lang="ko-KR" altLang="en-US" sz="20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</a:t>
            </a:r>
            <a:endParaRPr lang="en-US" altLang="ko-KR" sz="24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Tutorial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사용법을 익히고 </a:t>
            </a:r>
            <a:r>
              <a:rPr lang="en-US" altLang="ko-KR" sz="2400" dirty="0" err="1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aws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2400" dirty="0" err="1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robomaker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-small-warehouse-world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변형하여 </a:t>
            </a:r>
            <a:r>
              <a:rPr lang="en-US" altLang="ko-KR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RMFS </a:t>
            </a:r>
            <a:r>
              <a:rPr lang="ko-KR" altLang="en-US" sz="2400" dirty="0">
                <a:solidFill>
                  <a:srgbClr val="2429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구현</a:t>
            </a:r>
            <a:endParaRPr lang="en-US" altLang="ko-KR" sz="2000" dirty="0">
              <a:solidFill>
                <a:srgbClr val="2429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6" descr="etri logo png 이미지 검색결과">
            <a:extLst>
              <a:ext uri="{FF2B5EF4-FFF2-40B4-BE49-F238E27FC236}">
                <a16:creationId xmlns:a16="http://schemas.microsoft.com/office/drawing/2014/main" id="{0989602F-8041-4E90-BF60-DF7C3130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56" y="5955594"/>
            <a:ext cx="2396044" cy="9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8241297-DC60-4EB4-9353-B3EA4E8AB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98" y="3586402"/>
            <a:ext cx="4018602" cy="29064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5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379</Words>
  <Application>Microsoft Office PowerPoint</Application>
  <PresentationFormat>와이드스크린</PresentationFormat>
  <Paragraphs>68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배달의민족 도현</vt:lpstr>
      <vt:lpstr>나눔바른고딕</vt:lpstr>
      <vt:lpstr>Calibri</vt:lpstr>
      <vt:lpstr>배달의민족 주아</vt:lpstr>
      <vt:lpstr>나눔고딕</vt:lpstr>
      <vt:lpstr>Arial</vt:lpstr>
      <vt:lpstr>Office 테마</vt:lpstr>
      <vt:lpstr>PowerPoint 프레젠테이션</vt:lpstr>
      <vt:lpstr>INDEX</vt:lpstr>
      <vt:lpstr>업무 내용</vt:lpstr>
      <vt:lpstr>RMFS(Robotic Mobile Fulfillment Systems) 환경</vt:lpstr>
      <vt:lpstr>RMFS의 필요성</vt:lpstr>
      <vt:lpstr>RMFS의 문제점</vt:lpstr>
      <vt:lpstr>기존 가상 환경</vt:lpstr>
      <vt:lpstr>Isaac Sim</vt:lpstr>
      <vt:lpstr>Gazebo</vt:lpstr>
      <vt:lpstr>Gazebo</vt:lpstr>
      <vt:lpstr>배운 내용</vt:lpstr>
      <vt:lpstr>배운 내용</vt:lpstr>
      <vt:lpstr>소감</vt:lpstr>
      <vt:lpstr>소감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JinWoo Kim</dc:creator>
  <cp:lastModifiedBy>JinWoo Kim</cp:lastModifiedBy>
  <cp:revision>40</cp:revision>
  <dcterms:created xsi:type="dcterms:W3CDTF">2021-02-22T00:50:10Z</dcterms:created>
  <dcterms:modified xsi:type="dcterms:W3CDTF">2021-02-22T03:17:00Z</dcterms:modified>
</cp:coreProperties>
</file>